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21386800" cy="30276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1pPr>
    <a:lvl2pPr marL="0" marR="0" indent="315912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2pPr>
    <a:lvl3pPr marL="0" marR="0" indent="63182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3pPr>
    <a:lvl4pPr marL="0" marR="0" indent="94932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4pPr>
    <a:lvl5pPr marL="0" marR="0" indent="1265237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96"/>
  </p:normalViewPr>
  <p:slideViewPr>
    <p:cSldViewPr snapToGrid="0" snapToObjects="1">
      <p:cViewPr>
        <p:scale>
          <a:sx n="50" d="100"/>
          <a:sy n="50" d="100"/>
        </p:scale>
        <p:origin x="840" y="-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RichardJiang/Desktop/RA/final/char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RichardJiang/Desktop/RA/final/char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Recall@n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SG"/>
        </a:p>
      </c:txPr>
    </c:title>
    <c:autoTitleDeleted val="0"/>
    <c:plotArea>
      <c:layout>
        <c:manualLayout>
          <c:layoutTarget val="inner"/>
          <c:xMode val="edge"/>
          <c:yMode val="edge"/>
          <c:x val="0.11415206281666045"/>
          <c:y val="9.5973003374578175E-2"/>
          <c:w val="0.86863345250367396"/>
          <c:h val="0.59370740453788007"/>
        </c:manualLayout>
      </c:layout>
      <c:barChart>
        <c:barDir val="col"/>
        <c:grouping val="clustered"/>
        <c:varyColors val="0"/>
        <c:ser>
          <c:idx val="0"/>
          <c:order val="0"/>
          <c:tx>
            <c:v>Baseline (TextRank)</c:v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Sheet1!$C$1:$D$12</c:f>
              <c:multiLvlStrCache>
                <c:ptCount val="12"/>
                <c:lvl>
                  <c:pt idx="0">
                    <c:v>n = 10</c:v>
                  </c:pt>
                  <c:pt idx="1">
                    <c:v>n = 20</c:v>
                  </c:pt>
                  <c:pt idx="2">
                    <c:v>n = 30</c:v>
                  </c:pt>
                  <c:pt idx="3">
                    <c:v>n = 10</c:v>
                  </c:pt>
                  <c:pt idx="4">
                    <c:v>n = 20</c:v>
                  </c:pt>
                  <c:pt idx="5">
                    <c:v>n = 30</c:v>
                  </c:pt>
                  <c:pt idx="6">
                    <c:v>n = 10</c:v>
                  </c:pt>
                  <c:pt idx="7">
                    <c:v>n = 20</c:v>
                  </c:pt>
                  <c:pt idx="8">
                    <c:v>n = 30</c:v>
                  </c:pt>
                  <c:pt idx="9">
                    <c:v>n = 10</c:v>
                  </c:pt>
                  <c:pt idx="10">
                    <c:v>n = 20</c:v>
                  </c:pt>
                  <c:pt idx="11">
                    <c:v>n = 30</c:v>
                  </c:pt>
                </c:lvl>
                <c:lvl>
                  <c:pt idx="0">
                    <c:v>k = 10</c:v>
                  </c:pt>
                  <c:pt idx="3">
                    <c:v>k = 15</c:v>
                  </c:pt>
                  <c:pt idx="6">
                    <c:v>k = 20</c:v>
                  </c:pt>
                  <c:pt idx="9">
                    <c:v>k = 25</c:v>
                  </c:pt>
                </c:lvl>
              </c:multiLvlStrCache>
            </c:multiLvlStrRef>
          </c:cat>
          <c:val>
            <c:numRef>
              <c:f>Sheet1!$E$1:$E$12</c:f>
              <c:numCache>
                <c:formatCode>0.00%</c:formatCode>
                <c:ptCount val="12"/>
                <c:pt idx="0">
                  <c:v>0.113</c:v>
                </c:pt>
                <c:pt idx="1">
                  <c:v>0.105</c:v>
                </c:pt>
                <c:pt idx="2">
                  <c:v>8.5000000000000006E-2</c:v>
                </c:pt>
                <c:pt idx="3">
                  <c:v>0.13</c:v>
                </c:pt>
                <c:pt idx="4">
                  <c:v>0.129</c:v>
                </c:pt>
                <c:pt idx="5">
                  <c:v>0.104</c:v>
                </c:pt>
                <c:pt idx="6">
                  <c:v>7.5999999999999998E-2</c:v>
                </c:pt>
                <c:pt idx="7">
                  <c:v>7.3999999999999996E-2</c:v>
                </c:pt>
                <c:pt idx="8">
                  <c:v>6.5000000000000002E-2</c:v>
                </c:pt>
                <c:pt idx="9">
                  <c:v>0.14099999999999999</c:v>
                </c:pt>
                <c:pt idx="10">
                  <c:v>0.13200000000000001</c:v>
                </c:pt>
                <c:pt idx="11">
                  <c:v>0.105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FF-544E-A531-423CA19BE45C}"/>
            </c:ext>
          </c:extLst>
        </c:ser>
        <c:ser>
          <c:idx val="1"/>
          <c:order val="1"/>
          <c:tx>
            <c:v>Our Model</c:v>
          </c:tx>
          <c:spPr>
            <a:solidFill>
              <a:srgbClr val="0070C0"/>
            </a:solidFill>
            <a:ln>
              <a:solidFill>
                <a:srgbClr val="0070C0"/>
              </a:solidFill>
            </a:ln>
            <a:effectLst/>
          </c:spPr>
          <c:invertIfNegative val="0"/>
          <c:cat>
            <c:multiLvlStrRef>
              <c:f>Sheet1!$C$1:$D$12</c:f>
              <c:multiLvlStrCache>
                <c:ptCount val="12"/>
                <c:lvl>
                  <c:pt idx="0">
                    <c:v>n = 10</c:v>
                  </c:pt>
                  <c:pt idx="1">
                    <c:v>n = 20</c:v>
                  </c:pt>
                  <c:pt idx="2">
                    <c:v>n = 30</c:v>
                  </c:pt>
                  <c:pt idx="3">
                    <c:v>n = 10</c:v>
                  </c:pt>
                  <c:pt idx="4">
                    <c:v>n = 20</c:v>
                  </c:pt>
                  <c:pt idx="5">
                    <c:v>n = 30</c:v>
                  </c:pt>
                  <c:pt idx="6">
                    <c:v>n = 10</c:v>
                  </c:pt>
                  <c:pt idx="7">
                    <c:v>n = 20</c:v>
                  </c:pt>
                  <c:pt idx="8">
                    <c:v>n = 30</c:v>
                  </c:pt>
                  <c:pt idx="9">
                    <c:v>n = 10</c:v>
                  </c:pt>
                  <c:pt idx="10">
                    <c:v>n = 20</c:v>
                  </c:pt>
                  <c:pt idx="11">
                    <c:v>n = 30</c:v>
                  </c:pt>
                </c:lvl>
                <c:lvl>
                  <c:pt idx="0">
                    <c:v>k = 10</c:v>
                  </c:pt>
                  <c:pt idx="3">
                    <c:v>k = 15</c:v>
                  </c:pt>
                  <c:pt idx="6">
                    <c:v>k = 20</c:v>
                  </c:pt>
                  <c:pt idx="9">
                    <c:v>k = 25</c:v>
                  </c:pt>
                </c:lvl>
              </c:multiLvlStrCache>
            </c:multiLvlStrRef>
          </c:cat>
          <c:val>
            <c:numRef>
              <c:f>Sheet1!$F$1:$F$12</c:f>
              <c:numCache>
                <c:formatCode>0.00%</c:formatCode>
                <c:ptCount val="12"/>
                <c:pt idx="0">
                  <c:v>0.16500000000000001</c:v>
                </c:pt>
                <c:pt idx="1">
                  <c:v>0.219</c:v>
                </c:pt>
                <c:pt idx="2">
                  <c:v>0.24</c:v>
                </c:pt>
                <c:pt idx="3">
                  <c:v>0.21099999999999999</c:v>
                </c:pt>
                <c:pt idx="4">
                  <c:v>0.23499999999999999</c:v>
                </c:pt>
                <c:pt idx="5">
                  <c:v>0.25900000000000001</c:v>
                </c:pt>
                <c:pt idx="6">
                  <c:v>0.17799999999999999</c:v>
                </c:pt>
                <c:pt idx="7">
                  <c:v>0.156</c:v>
                </c:pt>
                <c:pt idx="8">
                  <c:v>0.129</c:v>
                </c:pt>
                <c:pt idx="9">
                  <c:v>0.16700000000000001</c:v>
                </c:pt>
                <c:pt idx="10">
                  <c:v>0.13600000000000001</c:v>
                </c:pt>
                <c:pt idx="11">
                  <c:v>0.105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FF-544E-A531-423CA19BE4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23928303"/>
        <c:axId val="1824091359"/>
      </c:barChart>
      <c:catAx>
        <c:axId val="18239283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@n</a:t>
                </a:r>
                <a:r>
                  <a:rPr lang="en-US" altLang="zh-CN" baseline="0"/>
                  <a:t> rank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SG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SG"/>
          </a:p>
        </c:txPr>
        <c:crossAx val="1824091359"/>
        <c:crosses val="autoZero"/>
        <c:auto val="1"/>
        <c:lblAlgn val="ctr"/>
        <c:lblOffset val="100"/>
        <c:tickMarkSkip val="3"/>
        <c:noMultiLvlLbl val="0"/>
      </c:catAx>
      <c:valAx>
        <c:axId val="1824091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Recall</a:t>
                </a:r>
                <a:endParaRPr lang="zh-CN" altLang="en-US"/>
              </a:p>
            </c:rich>
          </c:tx>
          <c:layout>
            <c:manualLayout>
              <c:xMode val="edge"/>
              <c:yMode val="edge"/>
              <c:x val="2.6409426885706144E-2"/>
              <c:y val="0.4000942554594468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SG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SG"/>
          </a:p>
        </c:txPr>
        <c:crossAx val="18239283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4676489128815228"/>
          <c:y val="0.88644344652440021"/>
          <c:w val="0.22915013352588567"/>
          <c:h val="4.53632207264414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S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SG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nDCG@n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SG"/>
        </a:p>
      </c:txPr>
    </c:title>
    <c:autoTitleDeleted val="0"/>
    <c:plotArea>
      <c:layout>
        <c:manualLayout>
          <c:layoutTarget val="inner"/>
          <c:xMode val="edge"/>
          <c:yMode val="edge"/>
          <c:x val="0.11436739311795024"/>
          <c:y val="0.10868909168780681"/>
          <c:w val="0.8696674399734865"/>
          <c:h val="0.62930601555975396"/>
        </c:manualLayout>
      </c:layout>
      <c:barChart>
        <c:barDir val="col"/>
        <c:grouping val="clustered"/>
        <c:varyColors val="0"/>
        <c:ser>
          <c:idx val="0"/>
          <c:order val="0"/>
          <c:tx>
            <c:v>Baseline (TextRank)</c:v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Sheet1!$C$29:$D$40</c:f>
              <c:multiLvlStrCache>
                <c:ptCount val="12"/>
                <c:lvl>
                  <c:pt idx="0">
                    <c:v>n = 10</c:v>
                  </c:pt>
                  <c:pt idx="1">
                    <c:v>n = 20</c:v>
                  </c:pt>
                  <c:pt idx="2">
                    <c:v>n = 30</c:v>
                  </c:pt>
                  <c:pt idx="3">
                    <c:v>n = 10</c:v>
                  </c:pt>
                  <c:pt idx="4">
                    <c:v>n = 20</c:v>
                  </c:pt>
                  <c:pt idx="5">
                    <c:v>n = 30</c:v>
                  </c:pt>
                  <c:pt idx="6">
                    <c:v>n = 10</c:v>
                  </c:pt>
                  <c:pt idx="7">
                    <c:v>n = 20</c:v>
                  </c:pt>
                  <c:pt idx="8">
                    <c:v>n = 30</c:v>
                  </c:pt>
                  <c:pt idx="9">
                    <c:v>n = 10</c:v>
                  </c:pt>
                  <c:pt idx="10">
                    <c:v>n = 20</c:v>
                  </c:pt>
                  <c:pt idx="11">
                    <c:v>n = 30</c:v>
                  </c:pt>
                </c:lvl>
                <c:lvl>
                  <c:pt idx="0">
                    <c:v>k = 10</c:v>
                  </c:pt>
                  <c:pt idx="3">
                    <c:v>k = 15</c:v>
                  </c:pt>
                  <c:pt idx="6">
                    <c:v>k = 20</c:v>
                  </c:pt>
                  <c:pt idx="9">
                    <c:v>k = 25</c:v>
                  </c:pt>
                </c:lvl>
              </c:multiLvlStrCache>
            </c:multiLvlStrRef>
          </c:cat>
          <c:val>
            <c:numRef>
              <c:f>Sheet1!$E$29:$E$40</c:f>
              <c:numCache>
                <c:formatCode>General</c:formatCode>
                <c:ptCount val="12"/>
                <c:pt idx="0">
                  <c:v>0.105</c:v>
                </c:pt>
                <c:pt idx="1">
                  <c:v>0.127</c:v>
                </c:pt>
                <c:pt idx="2">
                  <c:v>0.13800000000000001</c:v>
                </c:pt>
                <c:pt idx="3">
                  <c:v>0.107</c:v>
                </c:pt>
                <c:pt idx="4">
                  <c:v>0.13600000000000001</c:v>
                </c:pt>
                <c:pt idx="5">
                  <c:v>0.14299999999999999</c:v>
                </c:pt>
                <c:pt idx="6">
                  <c:v>7.8E-2</c:v>
                </c:pt>
                <c:pt idx="7">
                  <c:v>0.09</c:v>
                </c:pt>
                <c:pt idx="8">
                  <c:v>9.5000000000000001E-2</c:v>
                </c:pt>
                <c:pt idx="9">
                  <c:v>0.12</c:v>
                </c:pt>
                <c:pt idx="10">
                  <c:v>0.151</c:v>
                </c:pt>
                <c:pt idx="11">
                  <c:v>0.161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F1-7E4C-BA7E-A6D431713301}"/>
            </c:ext>
          </c:extLst>
        </c:ser>
        <c:ser>
          <c:idx val="1"/>
          <c:order val="1"/>
          <c:tx>
            <c:v>Our Model</c:v>
          </c:tx>
          <c:spPr>
            <a:solidFill>
              <a:srgbClr val="0070C0"/>
            </a:solidFill>
            <a:ln>
              <a:solidFill>
                <a:srgbClr val="0070C0"/>
              </a:solidFill>
            </a:ln>
            <a:effectLst/>
          </c:spPr>
          <c:invertIfNegative val="0"/>
          <c:cat>
            <c:multiLvlStrRef>
              <c:f>Sheet1!$C$29:$D$40</c:f>
              <c:multiLvlStrCache>
                <c:ptCount val="12"/>
                <c:lvl>
                  <c:pt idx="0">
                    <c:v>n = 10</c:v>
                  </c:pt>
                  <c:pt idx="1">
                    <c:v>n = 20</c:v>
                  </c:pt>
                  <c:pt idx="2">
                    <c:v>n = 30</c:v>
                  </c:pt>
                  <c:pt idx="3">
                    <c:v>n = 10</c:v>
                  </c:pt>
                  <c:pt idx="4">
                    <c:v>n = 20</c:v>
                  </c:pt>
                  <c:pt idx="5">
                    <c:v>n = 30</c:v>
                  </c:pt>
                  <c:pt idx="6">
                    <c:v>n = 10</c:v>
                  </c:pt>
                  <c:pt idx="7">
                    <c:v>n = 20</c:v>
                  </c:pt>
                  <c:pt idx="8">
                    <c:v>n = 30</c:v>
                  </c:pt>
                  <c:pt idx="9">
                    <c:v>n = 10</c:v>
                  </c:pt>
                  <c:pt idx="10">
                    <c:v>n = 20</c:v>
                  </c:pt>
                  <c:pt idx="11">
                    <c:v>n = 30</c:v>
                  </c:pt>
                </c:lvl>
                <c:lvl>
                  <c:pt idx="0">
                    <c:v>k = 10</c:v>
                  </c:pt>
                  <c:pt idx="3">
                    <c:v>k = 15</c:v>
                  </c:pt>
                  <c:pt idx="6">
                    <c:v>k = 20</c:v>
                  </c:pt>
                  <c:pt idx="9">
                    <c:v>k = 25</c:v>
                  </c:pt>
                </c:lvl>
              </c:multiLvlStrCache>
            </c:multiLvlStrRef>
          </c:cat>
          <c:val>
            <c:numRef>
              <c:f>Sheet1!$F$29:$F$40</c:f>
              <c:numCache>
                <c:formatCode>General</c:formatCode>
                <c:ptCount val="12"/>
                <c:pt idx="0">
                  <c:v>0.158</c:v>
                </c:pt>
                <c:pt idx="1">
                  <c:v>0.22</c:v>
                </c:pt>
                <c:pt idx="2">
                  <c:v>0.251</c:v>
                </c:pt>
                <c:pt idx="3">
                  <c:v>0.22600000000000001</c:v>
                </c:pt>
                <c:pt idx="4">
                  <c:v>0.26100000000000001</c:v>
                </c:pt>
                <c:pt idx="5">
                  <c:v>0.28899999999999998</c:v>
                </c:pt>
                <c:pt idx="6">
                  <c:v>0.14699999999999999</c:v>
                </c:pt>
                <c:pt idx="7">
                  <c:v>0.18</c:v>
                </c:pt>
                <c:pt idx="8">
                  <c:v>0.19900000000000001</c:v>
                </c:pt>
                <c:pt idx="9">
                  <c:v>0.107</c:v>
                </c:pt>
                <c:pt idx="10">
                  <c:v>0.13600000000000001</c:v>
                </c:pt>
                <c:pt idx="11">
                  <c:v>0.17399999999999999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F1-7E4C-BA7E-A6D4317133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26187231"/>
        <c:axId val="1827845855"/>
      </c:barChart>
      <c:catAx>
        <c:axId val="18261872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@n rank</a:t>
                </a:r>
                <a:endParaRPr lang="zh-CN" alt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SG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SG"/>
          </a:p>
        </c:txPr>
        <c:crossAx val="1827845855"/>
        <c:crosses val="autoZero"/>
        <c:auto val="1"/>
        <c:lblAlgn val="ctr"/>
        <c:lblOffset val="100"/>
        <c:noMultiLvlLbl val="0"/>
      </c:catAx>
      <c:valAx>
        <c:axId val="18278458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/>
                  <a:t>nDCG</a:t>
                </a:r>
              </a:p>
            </c:rich>
          </c:tx>
          <c:layout>
            <c:manualLayout>
              <c:xMode val="edge"/>
              <c:yMode val="edge"/>
              <c:x val="4.1792395689290655E-2"/>
              <c:y val="0.4072489303323065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SG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SG"/>
          </a:p>
        </c:txPr>
        <c:crossAx val="18261872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4236129047004108"/>
          <c:y val="0.93624801572700611"/>
          <c:w val="0.22848496622972927"/>
          <c:h val="4.506039548794719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S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SG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11.tiff>
</file>

<file path=ppt/media/image12.tiff>
</file>

<file path=ppt/media/image13.tiff>
</file>

<file path=ppt/media/image2.jpeg>
</file>

<file path=ppt/media/image3.jpe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1pPr>
    <a:lvl2pPr indent="2286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2pPr>
    <a:lvl3pPr indent="4572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3pPr>
    <a:lvl4pPr indent="6858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4pPr>
    <a:lvl5pPr indent="9144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5pPr>
    <a:lvl6pPr indent="11430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6pPr>
    <a:lvl7pPr indent="13716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7pPr>
    <a:lvl8pPr indent="16002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8pPr>
    <a:lvl9pPr indent="18288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DF1FF"/>
            </a:gs>
            <a:gs pos="100000">
              <a:srgbClr val="0F9EFF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069339" y="406494"/>
            <a:ext cx="19248121" cy="6658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7449" tIns="147449" rIns="147449" bIns="14744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069339" y="7064586"/>
            <a:ext cx="19248121" cy="232122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7449" tIns="147449" rIns="147449" bIns="14744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8904325" y="27587575"/>
            <a:ext cx="879101" cy="931023"/>
          </a:xfrm>
          <a:prstGeom prst="rect">
            <a:avLst/>
          </a:prstGeom>
          <a:ln w="12700">
            <a:miter lim="400000"/>
          </a:ln>
        </p:spPr>
        <p:txBody>
          <a:bodyPr wrap="none" lIns="147449" tIns="147449" rIns="147449" bIns="147449">
            <a:spAutoFit/>
          </a:bodyPr>
          <a:lstStyle>
            <a:lvl1pPr algn="r" defTabSz="2947987">
              <a:defRPr sz="45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1pPr>
      <a:lvl2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2pPr>
      <a:lvl3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3pPr>
      <a:lvl4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4pPr>
      <a:lvl5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5pPr>
      <a:lvl6pPr marL="0" marR="0" indent="45720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6pPr>
      <a:lvl7pPr marL="0" marR="0" indent="91440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7pPr>
      <a:lvl8pPr marL="0" marR="0" indent="137160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8pPr>
      <a:lvl9pPr marL="0" marR="0" indent="182880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9pPr>
    </p:titleStyle>
    <p:bodyStyle>
      <a:lvl1pPr marL="1104900" marR="0" indent="-1104900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»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1pPr>
      <a:lvl2pPr marL="2526717" marR="0" indent="-1051930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–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2pPr>
      <a:lvl3pPr marL="3920677" marR="0" indent="-972689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3pPr>
      <a:lvl4pPr marL="5607273" marR="0" indent="-1182910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–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4pPr>
      <a:lvl5pPr marL="101050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»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5pPr>
      <a:lvl6pPr marL="105622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6pPr>
      <a:lvl7pPr marL="110194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7pPr>
      <a:lvl8pPr marL="114766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8pPr>
      <a:lvl9pPr marL="119338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9pPr>
    </p:bodyStyle>
    <p:otherStyle>
      <a:lvl1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315912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631825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949325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1265237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WING-NUS/ResearchTrends" TargetMode="External"/><Relationship Id="rId13" Type="http://schemas.openxmlformats.org/officeDocument/2006/relationships/image" Target="../media/image7.tiff"/><Relationship Id="rId18" Type="http://schemas.openxmlformats.org/officeDocument/2006/relationships/image" Target="../media/image12.tiff"/><Relationship Id="rId3" Type="http://schemas.openxmlformats.org/officeDocument/2006/relationships/hyperlink" Target="mailto:animesh@comp.nus.edu.sg?subject=" TargetMode="External"/><Relationship Id="rId21" Type="http://schemas.openxmlformats.org/officeDocument/2006/relationships/chart" Target="../charts/chart2.xml"/><Relationship Id="rId7" Type="http://schemas.openxmlformats.org/officeDocument/2006/relationships/image" Target="../media/image2.jpeg"/><Relationship Id="rId12" Type="http://schemas.openxmlformats.org/officeDocument/2006/relationships/image" Target="../media/image6.tiff"/><Relationship Id="rId17" Type="http://schemas.openxmlformats.org/officeDocument/2006/relationships/image" Target="../media/image11.tiff"/><Relationship Id="rId2" Type="http://schemas.openxmlformats.org/officeDocument/2006/relationships/image" Target="../media/image1.png"/><Relationship Id="rId16" Type="http://schemas.openxmlformats.org/officeDocument/2006/relationships/image" Target="../media/image10.tiff"/><Relationship Id="rId20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kanmy@comp.nus.edu.sg" TargetMode="External"/><Relationship Id="rId11" Type="http://schemas.openxmlformats.org/officeDocument/2006/relationships/image" Target="../media/image5.tiff"/><Relationship Id="rId5" Type="http://schemas.openxmlformats.org/officeDocument/2006/relationships/hyperlink" Target="mailto:animesh@comp.nus.edu.sg" TargetMode="External"/><Relationship Id="rId15" Type="http://schemas.openxmlformats.org/officeDocument/2006/relationships/image" Target="../media/image9.tiff"/><Relationship Id="rId10" Type="http://schemas.openxmlformats.org/officeDocument/2006/relationships/image" Target="../media/image4.png"/><Relationship Id="rId19" Type="http://schemas.openxmlformats.org/officeDocument/2006/relationships/image" Target="../media/image13.tiff"/><Relationship Id="rId4" Type="http://schemas.openxmlformats.org/officeDocument/2006/relationships/hyperlink" Target="mailto:jiangshenhao@gatech.edu" TargetMode="External"/><Relationship Id="rId9" Type="http://schemas.openxmlformats.org/officeDocument/2006/relationships/image" Target="../media/image3.jpeg"/><Relationship Id="rId14" Type="http://schemas.openxmlformats.org/officeDocument/2006/relationships/image" Target="../media/image8.tiff"/><Relationship Id="rId22" Type="http://schemas.openxmlformats.org/officeDocument/2006/relationships/hyperlink" Target="http://wing.comp.nus.edu.sg/?page_id=72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E5002"/>
            </a:gs>
            <a:gs pos="24000">
              <a:srgbClr val="CE5002"/>
            </a:gs>
            <a:gs pos="100000">
              <a:srgbClr val="EE8512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"/>
          <p:cNvSpPr/>
          <p:nvPr/>
        </p:nvSpPr>
        <p:spPr>
          <a:xfrm>
            <a:off x="12700" y="0"/>
            <a:ext cx="21374100" cy="335204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300"/>
            </a:pPr>
            <a:endParaRPr/>
          </a:p>
        </p:txBody>
      </p:sp>
      <p:sp>
        <p:nvSpPr>
          <p:cNvPr id="21" name="Rounded Rectangle"/>
          <p:cNvSpPr/>
          <p:nvPr/>
        </p:nvSpPr>
        <p:spPr>
          <a:xfrm>
            <a:off x="357187" y="6369695"/>
            <a:ext cx="20685126" cy="23769440"/>
          </a:xfrm>
          <a:prstGeom prst="roundRect">
            <a:avLst>
              <a:gd name="adj" fmla="val 2019"/>
            </a:avLst>
          </a:prstGeom>
          <a:gradFill>
            <a:gsLst>
              <a:gs pos="0">
                <a:srgbClr val="FF953E"/>
              </a:gs>
              <a:gs pos="100000">
                <a:schemeClr val="accent6">
                  <a:lumOff val="18921"/>
                </a:schemeClr>
              </a:gs>
            </a:gsLst>
            <a:lin ang="16200000"/>
          </a:gradFill>
          <a:ln>
            <a:solidFill>
              <a:srgbClr val="000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" name="Animesh Prasad and Min-Yen Kan…"/>
          <p:cNvSpPr txBox="1"/>
          <p:nvPr/>
        </p:nvSpPr>
        <p:spPr>
          <a:xfrm>
            <a:off x="-41276" y="3221037"/>
            <a:ext cx="21439190" cy="1744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9317" tIns="249317" rIns="249317" bIns="249317">
            <a:spAutoFit/>
          </a:bodyPr>
          <a:lstStyle/>
          <a:p>
            <a:pPr algn="ctr" defTabSz="631825">
              <a:spcBef>
                <a:spcPts val="900"/>
              </a:spcBef>
              <a:defRPr sz="3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dirty="0" err="1"/>
              <a:t>Shenhao</a:t>
            </a:r>
            <a:r>
              <a:rPr lang="en-US" dirty="0"/>
              <a:t> Jiang, </a:t>
            </a:r>
            <a:r>
              <a:rPr dirty="0" err="1"/>
              <a:t>Animesh</a:t>
            </a:r>
            <a:r>
              <a:rPr dirty="0"/>
              <a:t> Prasad</a:t>
            </a:r>
            <a:r>
              <a:rPr lang="en-US" altLang="zh-SG" dirty="0"/>
              <a:t>,</a:t>
            </a:r>
            <a:r>
              <a:rPr dirty="0"/>
              <a:t> Min-Yen </a:t>
            </a:r>
            <a:r>
              <a:rPr dirty="0" err="1"/>
              <a:t>Kan</a:t>
            </a:r>
            <a:r>
              <a:rPr lang="en-US" altLang="zh-SG" dirty="0"/>
              <a:t>, and Kazunari Sugiyama</a:t>
            </a:r>
            <a:endParaRPr dirty="0"/>
          </a:p>
          <a:p>
            <a:pPr algn="ctr" defTabSz="631825">
              <a:spcBef>
                <a:spcPts val="800"/>
              </a:spcBef>
              <a:defRPr sz="3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School of Computing, National University of Singapore</a:t>
            </a:r>
          </a:p>
        </p:txBody>
      </p:sp>
      <p:sp>
        <p:nvSpPr>
          <p:cNvPr id="23" name="Rectangle"/>
          <p:cNvSpPr/>
          <p:nvPr/>
        </p:nvSpPr>
        <p:spPr>
          <a:xfrm>
            <a:off x="0" y="0"/>
            <a:ext cx="21386800" cy="30279975"/>
          </a:xfrm>
          <a:prstGeom prst="rect">
            <a:avLst/>
          </a:prstGeom>
          <a:ln w="25400">
            <a:solidFill>
              <a:srgbClr val="000000"/>
            </a:solidFill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pPr>
              <a:defRPr sz="1300"/>
            </a:pPr>
            <a:endParaRPr/>
          </a:p>
        </p:txBody>
      </p:sp>
      <p:sp>
        <p:nvSpPr>
          <p:cNvPr id="24" name="Group"/>
          <p:cNvSpPr/>
          <p:nvPr/>
        </p:nvSpPr>
        <p:spPr>
          <a:xfrm>
            <a:off x="562255" y="773318"/>
            <a:ext cx="19871422" cy="1869976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 algn="ctr" defTabSz="631825">
              <a:defRPr sz="4600" b="1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Identifying Emergent Research Trends</a:t>
            </a:r>
          </a:p>
          <a:p>
            <a:pPr algn="ctr" defTabSz="631825">
              <a:defRPr sz="4600" b="1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By Key Authors and Phrases</a:t>
            </a:r>
          </a:p>
        </p:txBody>
      </p:sp>
      <p:grpSp>
        <p:nvGrpSpPr>
          <p:cNvPr id="27" name="Group"/>
          <p:cNvGrpSpPr/>
          <p:nvPr/>
        </p:nvGrpSpPr>
        <p:grpSpPr>
          <a:xfrm>
            <a:off x="620712" y="6760021"/>
            <a:ext cx="9666288" cy="638176"/>
            <a:chOff x="0" y="0"/>
            <a:chExt cx="9666287" cy="638175"/>
          </a:xfrm>
        </p:grpSpPr>
        <p:sp>
          <p:nvSpPr>
            <p:cNvPr id="25" name="Rectangle"/>
            <p:cNvSpPr/>
            <p:nvPr/>
          </p:nvSpPr>
          <p:spPr>
            <a:xfrm>
              <a:off x="0" y="0"/>
              <a:ext cx="9666288" cy="638175"/>
            </a:xfrm>
            <a:prstGeom prst="rect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3175" cap="flat">
              <a:solidFill>
                <a:srgbClr val="000000"/>
              </a:solidFill>
              <a:prstDash val="solid"/>
              <a:round/>
            </a:ln>
            <a:effectLst>
              <a:outerShdw blurRad="165100" dist="50800" dir="5400000" rotWithShape="0">
                <a:srgbClr val="262626"/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31825">
                <a:defRPr sz="34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6" name="Introduction"/>
            <p:cNvSpPr txBox="1"/>
            <p:nvPr/>
          </p:nvSpPr>
          <p:spPr>
            <a:xfrm>
              <a:off x="0" y="0"/>
              <a:ext cx="9666288" cy="5458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318" tIns="32318" rIns="32318" bIns="32318" numCol="1" anchor="t">
              <a:spAutoFit/>
            </a:bodyPr>
            <a:lstStyle>
              <a:lvl1pPr marL="604837" indent="-604837" defTabSz="631825">
                <a:buSzPct val="100000"/>
                <a:buChar char="❖"/>
                <a:defRPr sz="3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 Introduction</a:t>
              </a:r>
            </a:p>
          </p:txBody>
        </p:sp>
      </p:grpSp>
      <p:sp>
        <p:nvSpPr>
          <p:cNvPr id="28" name="Tasks:…"/>
          <p:cNvSpPr/>
          <p:nvPr/>
        </p:nvSpPr>
        <p:spPr>
          <a:xfrm>
            <a:off x="579437" y="7696202"/>
            <a:ext cx="9685338" cy="5716975"/>
          </a:xfrm>
          <a:prstGeom prst="roundRect">
            <a:avLst>
              <a:gd name="adj" fmla="val 6077"/>
            </a:avLst>
          </a:prstGeom>
          <a:gradFill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 marL="639762" lvl="1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300" b="1" dirty="0">
                <a:sym typeface="Helvetica"/>
              </a:rPr>
              <a:t>Motivation</a:t>
            </a:r>
            <a:r>
              <a:rPr lang="en-US" altLang="zh-SG" sz="2300" dirty="0">
                <a:sym typeface="Helvetica"/>
              </a:rPr>
              <a:t>: 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/>
              <a:t>Bloom of scientific publications</a:t>
            </a:r>
            <a:endParaRPr dirty="0"/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dirty="0"/>
              <a:t>Researchers need to scan large amount of data for identification of areas with long-term impact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  <a:p>
            <a:pPr marL="639762" lvl="1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b="1" dirty="0"/>
              <a:t>State-of-the-arts</a:t>
            </a:r>
            <a:r>
              <a:rPr dirty="0"/>
              <a:t>: 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dirty="0"/>
              <a:t>Text Mining: LDA-type models (e.g. Dynamic Topic Models and Author Topic Model), temporal and authoring aspects of topics;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/>
              <a:t>Citation Links: co-citation networks of papers, where tightly knit clusters represent topics, and keywords indicate trends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  <a:p>
            <a:pPr marL="639762" lvl="1" indent="-322262" defTabSz="631825">
              <a:buSzPct val="100000"/>
              <a:buChar char="➢"/>
              <a:defRPr sz="23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SG" dirty="0"/>
              <a:t>Observation:</a:t>
            </a:r>
            <a:endParaRPr lang="en-US" altLang="zh-SG" sz="2300" b="1" dirty="0">
              <a:sym typeface="Helvetica"/>
            </a:endParaRP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300" dirty="0">
                <a:sym typeface="Helvetica"/>
              </a:rPr>
              <a:t>Influential authors often collaborate together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300" dirty="0">
                <a:sym typeface="Helvetica"/>
              </a:rPr>
              <a:t>Important authors are more likely to write about important words which are potential trending words</a:t>
            </a:r>
            <a:endParaRPr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  <a:p>
            <a:pPr defTabSz="631825">
              <a:defRPr sz="23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defTabSz="631825">
              <a:defRPr sz="23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defTabSz="631825">
              <a:defRPr sz="23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grpSp>
        <p:nvGrpSpPr>
          <p:cNvPr id="31" name="Group"/>
          <p:cNvGrpSpPr/>
          <p:nvPr/>
        </p:nvGrpSpPr>
        <p:grpSpPr>
          <a:xfrm>
            <a:off x="623886" y="13738769"/>
            <a:ext cx="9666289" cy="636589"/>
            <a:chOff x="0" y="0"/>
            <a:chExt cx="9666288" cy="636588"/>
          </a:xfrm>
        </p:grpSpPr>
        <p:sp>
          <p:nvSpPr>
            <p:cNvPr id="29" name="Rectangle"/>
            <p:cNvSpPr/>
            <p:nvPr/>
          </p:nvSpPr>
          <p:spPr>
            <a:xfrm>
              <a:off x="0" y="0"/>
              <a:ext cx="9666288" cy="636588"/>
            </a:xfrm>
            <a:prstGeom prst="rect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3175" cap="flat">
              <a:solidFill>
                <a:srgbClr val="000000"/>
              </a:solidFill>
              <a:prstDash val="solid"/>
              <a:round/>
            </a:ln>
            <a:effectLst>
              <a:outerShdw blurRad="165100" dist="50800" dir="5400000" rotWithShape="0">
                <a:srgbClr val="262626"/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31825">
                <a:defRPr sz="34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30" name="Proposed Technique"/>
            <p:cNvSpPr txBox="1"/>
            <p:nvPr/>
          </p:nvSpPr>
          <p:spPr>
            <a:xfrm>
              <a:off x="0" y="0"/>
              <a:ext cx="9666288" cy="588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318" tIns="32318" rIns="32318" bIns="32318" numCol="1" anchor="t">
              <a:spAutoFit/>
            </a:bodyPr>
            <a:lstStyle>
              <a:lvl1pPr marL="604837" indent="-604837" defTabSz="631825">
                <a:buSzPct val="100000"/>
                <a:buChar char="❖"/>
                <a:defRPr sz="3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dirty="0"/>
                <a:t> Proposed Technique</a:t>
              </a:r>
              <a:r>
                <a:rPr lang="en-US" dirty="0"/>
                <a:t>s</a:t>
              </a:r>
              <a:endParaRPr dirty="0"/>
            </a:p>
          </p:txBody>
        </p:sp>
      </p:grpSp>
      <p:grpSp>
        <p:nvGrpSpPr>
          <p:cNvPr id="37" name="Group"/>
          <p:cNvGrpSpPr/>
          <p:nvPr/>
        </p:nvGrpSpPr>
        <p:grpSpPr>
          <a:xfrm>
            <a:off x="11181819" y="22769632"/>
            <a:ext cx="9666289" cy="636588"/>
            <a:chOff x="0" y="0"/>
            <a:chExt cx="9666287" cy="636587"/>
          </a:xfrm>
        </p:grpSpPr>
        <p:sp>
          <p:nvSpPr>
            <p:cNvPr id="35" name="Rectangle"/>
            <p:cNvSpPr/>
            <p:nvPr/>
          </p:nvSpPr>
          <p:spPr>
            <a:xfrm>
              <a:off x="0" y="0"/>
              <a:ext cx="9666288" cy="636588"/>
            </a:xfrm>
            <a:prstGeom prst="rect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3175" cap="flat">
              <a:solidFill>
                <a:srgbClr val="000000"/>
              </a:solidFill>
              <a:prstDash val="solid"/>
              <a:round/>
            </a:ln>
            <a:effectLst>
              <a:outerShdw blurRad="165100" dist="50800" dir="5400000" rotWithShape="0">
                <a:srgbClr val="262626"/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31825">
                <a:defRPr sz="34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36" name="Discussions"/>
            <p:cNvSpPr txBox="1"/>
            <p:nvPr/>
          </p:nvSpPr>
          <p:spPr>
            <a:xfrm>
              <a:off x="0" y="0"/>
              <a:ext cx="9666288" cy="5458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318" tIns="32318" rIns="32318" bIns="32318" numCol="1" anchor="t">
              <a:spAutoFit/>
            </a:bodyPr>
            <a:lstStyle>
              <a:lvl1pPr marL="604837" indent="-604837" defTabSz="631825">
                <a:buSzPct val="100000"/>
                <a:buChar char="❖"/>
                <a:defRPr sz="3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dirty="0"/>
                <a:t>Discussions</a:t>
              </a:r>
            </a:p>
          </p:txBody>
        </p:sp>
      </p:grpSp>
      <p:sp>
        <p:nvSpPr>
          <p:cNvPr id="38" name="Rectangle"/>
          <p:cNvSpPr/>
          <p:nvPr/>
        </p:nvSpPr>
        <p:spPr>
          <a:xfrm>
            <a:off x="12700" y="3076575"/>
            <a:ext cx="21367750" cy="265113"/>
          </a:xfrm>
          <a:prstGeom prst="rect">
            <a:avLst/>
          </a:prstGeom>
          <a:gradFill>
            <a:gsLst>
              <a:gs pos="0">
                <a:srgbClr val="C00000"/>
              </a:gs>
              <a:gs pos="51000">
                <a:srgbClr val="FFC000"/>
              </a:gs>
              <a:gs pos="100000">
                <a:srgbClr val="C00000"/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>
              <a:defRPr sz="1300"/>
            </a:pPr>
            <a:endParaRPr/>
          </a:p>
        </p:txBody>
      </p:sp>
      <p:sp>
        <p:nvSpPr>
          <p:cNvPr id="39" name="animesh@comp.nus.edu.sg"/>
          <p:cNvSpPr txBox="1"/>
          <p:nvPr/>
        </p:nvSpPr>
        <p:spPr>
          <a:xfrm>
            <a:off x="5093144" y="5711417"/>
            <a:ext cx="12390375" cy="496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2318" tIns="32318" rIns="32318" bIns="32318">
            <a:spAutoFit/>
          </a:bodyPr>
          <a:lstStyle>
            <a:lvl1pPr algn="r" defTabSz="631825">
              <a:defRPr sz="2800" b="1" u="sng">
                <a:solidFill>
                  <a:srgbClr val="CCCCFF"/>
                </a:solidFill>
                <a:uFill>
                  <a:solidFill>
                    <a:srgbClr val="CCCCFF"/>
                  </a:solidFill>
                </a:uFill>
                <a:latin typeface="Arial"/>
                <a:ea typeface="Arial"/>
                <a:cs typeface="Arial"/>
                <a:sym typeface="Arial"/>
                <a:hlinkClick r:id="rId3"/>
              </a:defRPr>
            </a:lvl1pPr>
          </a:lstStyle>
          <a:p>
            <a:pPr>
              <a:defRPr u="none">
                <a:solidFill>
                  <a:srgbClr val="FFFFFF"/>
                </a:solidFill>
                <a:uFillTx/>
              </a:defRPr>
            </a:pPr>
            <a:r>
              <a:rPr lang="en-US" altLang="zh-SG" b="0" u="none" dirty="0">
                <a:solidFill>
                  <a:srgbClr val="FFFFFF"/>
                </a:solidFill>
                <a:uFillTx/>
                <a:hlinkClick r:id="rId4"/>
              </a:rPr>
              <a:t>jiangshenhao@gatech.edu</a:t>
            </a:r>
            <a:r>
              <a:rPr lang="en-US" altLang="zh-SG" b="0" u="none" dirty="0">
                <a:solidFill>
                  <a:srgbClr val="FFFFFF"/>
                </a:solidFill>
                <a:uFillTx/>
              </a:rPr>
              <a:t>, {</a:t>
            </a:r>
            <a:r>
              <a:rPr lang="en-US" altLang="zh-SG" b="0" u="none" dirty="0">
                <a:solidFill>
                  <a:srgbClr val="FFFFFF"/>
                </a:solidFill>
                <a:uFillTx/>
                <a:hlinkClick r:id="rId5"/>
              </a:rPr>
              <a:t>animesh</a:t>
            </a:r>
            <a:r>
              <a:rPr lang="en-US" altLang="zh-SG" b="0" u="none" dirty="0">
                <a:solidFill>
                  <a:srgbClr val="FFFFFF"/>
                </a:solidFill>
                <a:uFillTx/>
              </a:rPr>
              <a:t>, </a:t>
            </a:r>
            <a:r>
              <a:rPr lang="en-US" altLang="zh-SG" b="0" u="none" dirty="0">
                <a:hlinkClick r:id="rId6"/>
              </a:rPr>
              <a:t>kanmy</a:t>
            </a:r>
            <a:r>
              <a:rPr lang="en-US" altLang="zh-SG" b="0" u="none" dirty="0"/>
              <a:t>, </a:t>
            </a:r>
            <a:r>
              <a:rPr lang="en-US" altLang="zh-SG" b="0" u="none" dirty="0" err="1"/>
              <a:t>sugiyama</a:t>
            </a:r>
            <a:r>
              <a:rPr lang="en-US" altLang="zh-SG" b="0" u="none" dirty="0"/>
              <a:t>}@</a:t>
            </a:r>
            <a:r>
              <a:rPr lang="en-US" altLang="zh-SG" b="0" u="none" dirty="0" err="1"/>
              <a:t>comp.nus.edu.sg</a:t>
            </a:r>
            <a:endParaRPr b="0" u="sng" dirty="0">
              <a:solidFill>
                <a:srgbClr val="CCCCFF"/>
              </a:solidFill>
              <a:uFill>
                <a:solidFill>
                  <a:srgbClr val="CCCCFF"/>
                </a:solidFill>
              </a:uFill>
              <a:hlinkClick r:id="rId3"/>
            </a:endParaRPr>
          </a:p>
        </p:txBody>
      </p:sp>
      <p:pic>
        <p:nvPicPr>
          <p:cNvPr id="40" name="NUS_logo_h.jpg" descr="NUS_logo_h.jp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14241" y="489775"/>
            <a:ext cx="3416779" cy="2118896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https://github.com/animeshprasad/science_ie"/>
          <p:cNvSpPr txBox="1"/>
          <p:nvPr/>
        </p:nvSpPr>
        <p:spPr>
          <a:xfrm>
            <a:off x="2300572" y="4972499"/>
            <a:ext cx="8043555" cy="496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2318" tIns="32318" rIns="32318" bIns="32318">
            <a:spAutoFit/>
          </a:bodyPr>
          <a:lstStyle/>
          <a:p>
            <a:pPr defTabSz="631825">
              <a:defRPr sz="2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hlinkClick r:id="rId8"/>
              </a:rPr>
              <a:t>https://github.com/WING-NUS/ResearchTrends</a:t>
            </a:r>
            <a:endParaRPr lang="en-US" dirty="0"/>
          </a:p>
        </p:txBody>
      </p:sp>
      <p:sp>
        <p:nvSpPr>
          <p:cNvPr id="42" name="Rounded Rectangle"/>
          <p:cNvSpPr/>
          <p:nvPr/>
        </p:nvSpPr>
        <p:spPr>
          <a:xfrm>
            <a:off x="11129962" y="23571082"/>
            <a:ext cx="9685338" cy="5167694"/>
          </a:xfrm>
          <a:prstGeom prst="roundRect">
            <a:avLst>
              <a:gd name="adj" fmla="val 2638"/>
            </a:avLst>
          </a:prstGeom>
          <a:gradFill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 defTabSz="631825">
              <a:defRPr sz="1300"/>
            </a:pPr>
            <a:endParaRPr/>
          </a:p>
        </p:txBody>
      </p:sp>
      <p:sp>
        <p:nvSpPr>
          <p:cNvPr id="43" name="Rounded Rectangle"/>
          <p:cNvSpPr/>
          <p:nvPr/>
        </p:nvSpPr>
        <p:spPr>
          <a:xfrm>
            <a:off x="657944" y="14635819"/>
            <a:ext cx="9666289" cy="15345881"/>
          </a:xfrm>
          <a:prstGeom prst="roundRect">
            <a:avLst>
              <a:gd name="adj" fmla="val 3181"/>
            </a:avLst>
          </a:prstGeom>
          <a:gradFill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 defTabSz="631825">
              <a:defRPr sz="1300"/>
            </a:pPr>
            <a:endParaRPr/>
          </a:p>
        </p:txBody>
      </p:sp>
      <p:sp>
        <p:nvSpPr>
          <p:cNvPr id="44" name="Features…"/>
          <p:cNvSpPr txBox="1"/>
          <p:nvPr/>
        </p:nvSpPr>
        <p:spPr>
          <a:xfrm>
            <a:off x="764737" y="14757251"/>
            <a:ext cx="9500038" cy="13515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2318" tIns="32318" rIns="32318" bIns="32318">
            <a:spAutoFit/>
          </a:bodyPr>
          <a:lstStyle/>
          <a:p>
            <a:pPr marL="639762" lvl="1" indent="-322262" defTabSz="631825">
              <a:buSzPct val="100000"/>
              <a:buChar char="➢"/>
              <a:defRPr sz="2300" b="1"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latin typeface="+mn-lt"/>
                <a:ea typeface="+mn-ea"/>
                <a:cs typeface="+mn-cs"/>
                <a:sym typeface="Helvetica"/>
              </a:rPr>
              <a:t>Step 1: </a:t>
            </a:r>
            <a:r>
              <a:rPr lang="en-US" dirty="0" err="1">
                <a:latin typeface="+mn-lt"/>
                <a:ea typeface="+mn-ea"/>
                <a:cs typeface="+mn-cs"/>
                <a:sym typeface="Helvetica"/>
              </a:rPr>
              <a:t>MultiGraph</a:t>
            </a:r>
            <a:r>
              <a:rPr lang="en-US" dirty="0">
                <a:latin typeface="+mn-lt"/>
                <a:ea typeface="+mn-ea"/>
                <a:cs typeface="+mn-cs"/>
                <a:sym typeface="Helvetica"/>
              </a:rPr>
              <a:t>-Ranking (MGR)</a:t>
            </a:r>
            <a:endParaRPr dirty="0">
              <a:latin typeface="+mn-lt"/>
              <a:ea typeface="+mn-ea"/>
              <a:cs typeface="+mn-cs"/>
              <a:sym typeface="Helvetica"/>
            </a:endParaRP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dirty="0"/>
              <a:t>Yearly grouped documents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dirty="0"/>
              <a:t>Author graph and phrase graph (mutual recursion) in each year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dirty="0"/>
              <a:t>Author-Author: collaboration; Phrase-Phrase: co-occurrence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dirty="0"/>
              <a:t>Author-Phrase: </a:t>
            </a:r>
            <a:r>
              <a:rPr lang="en-US" altLang="zh-SG" dirty="0" err="1"/>
              <a:t>tf-iaf</a:t>
            </a:r>
            <a:endParaRPr lang="en-US" altLang="zh-SG" dirty="0"/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dirty="0"/>
          </a:p>
          <a:p>
            <a:pPr defTabSz="631825"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  <a:p>
            <a:pPr marL="639762" lvl="1" indent="-322262" defTabSz="631825">
              <a:buSzPct val="100000"/>
              <a:buChar char="➢"/>
              <a:defRPr sz="23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SG" dirty="0"/>
              <a:t>Step 2: Word2Vec Representativeness</a:t>
            </a:r>
            <a:endParaRPr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In different timestamps, representativeness of phrases could vary drastically; therefore we enhance the score from Step 1 with the distance to cluster centroid (</a:t>
            </a:r>
            <a:r>
              <a:rPr lang="en-US" i="1" dirty="0"/>
              <a:t>k-means</a:t>
            </a:r>
            <a:r>
              <a:rPr lang="en-US" dirty="0"/>
              <a:t>)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altLang="zh-SG" dirty="0"/>
          </a:p>
          <a:p>
            <a:pPr marL="633413" lvl="2" indent="0" defTabSz="631825">
              <a:buSzPct val="100000"/>
              <a:defRPr sz="2300">
                <a:latin typeface="Arial"/>
                <a:ea typeface="Arial"/>
                <a:cs typeface="Arial"/>
                <a:sym typeface="Arial"/>
              </a:defRPr>
            </a:pPr>
            <a:endParaRPr lang="en-US" altLang="zh-SG" dirty="0"/>
          </a:p>
          <a:p>
            <a:pPr marL="639762" lvl="1" indent="-322262" defTabSz="631825">
              <a:buSzPct val="100000"/>
              <a:buChar char="➢"/>
              <a:defRPr sz="2300" b="1"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SG" dirty="0"/>
              <a:t>Step 3: RNN Predicting Scores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altLang="zh-SG" dirty="0"/>
              <a:t>Time series of scores: x</a:t>
            </a:r>
            <a:r>
              <a:rPr lang="en-US" altLang="zh-SG" baseline="-25000" dirty="0"/>
              <a:t>1</a:t>
            </a:r>
            <a:r>
              <a:rPr lang="en-US" altLang="zh-SG" dirty="0"/>
              <a:t>, x</a:t>
            </a:r>
            <a:r>
              <a:rPr lang="en-US" altLang="zh-SG" baseline="-25000" dirty="0"/>
              <a:t>2</a:t>
            </a:r>
            <a:r>
              <a:rPr lang="en-US" altLang="zh-SG" dirty="0"/>
              <a:t>, …, </a:t>
            </a:r>
            <a:r>
              <a:rPr lang="en-US" altLang="zh-SG" dirty="0" err="1"/>
              <a:t>x</a:t>
            </a:r>
            <a:r>
              <a:rPr lang="en-US" altLang="zh-SG" baseline="-25000" dirty="0" err="1"/>
              <a:t>n</a:t>
            </a:r>
            <a:r>
              <a:rPr lang="en-US" altLang="zh-SG" dirty="0"/>
              <a:t>. We train an RNN to perform x</a:t>
            </a:r>
            <a:r>
              <a:rPr lang="en-US" altLang="zh-SG" baseline="-25000" dirty="0"/>
              <a:t>t+3</a:t>
            </a:r>
            <a:r>
              <a:rPr lang="en-US" altLang="zh-SG" dirty="0"/>
              <a:t> = f(</a:t>
            </a:r>
            <a:r>
              <a:rPr lang="en-US" altLang="zh-SG" dirty="0" err="1"/>
              <a:t>x</a:t>
            </a:r>
            <a:r>
              <a:rPr lang="en-US" altLang="zh-SG" baseline="-25000" dirty="0" err="1"/>
              <a:t>t</a:t>
            </a:r>
            <a:r>
              <a:rPr lang="en-US" altLang="zh-SG" dirty="0"/>
              <a:t>, x</a:t>
            </a:r>
            <a:r>
              <a:rPr lang="en-US" altLang="zh-SG" baseline="-25000" dirty="0"/>
              <a:t>t+1</a:t>
            </a:r>
            <a:r>
              <a:rPr lang="en-US" altLang="zh-SG" dirty="0"/>
              <a:t>, x</a:t>
            </a:r>
            <a:r>
              <a:rPr lang="en-US" altLang="zh-SG" baseline="-25000" dirty="0"/>
              <a:t>t+2</a:t>
            </a:r>
            <a:r>
              <a:rPr lang="en-US" altLang="zh-SG" dirty="0"/>
              <a:t>) with a sliding window moving through the series.</a:t>
            </a:r>
          </a:p>
        </p:txBody>
      </p:sp>
      <p:sp>
        <p:nvSpPr>
          <p:cNvPr id="46" name="Feature based CRF model performs close to reported best performance on precision, with a difference of 0.04…"/>
          <p:cNvSpPr txBox="1"/>
          <p:nvPr/>
        </p:nvSpPr>
        <p:spPr>
          <a:xfrm>
            <a:off x="11223085" y="23633232"/>
            <a:ext cx="9471752" cy="5020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2318" tIns="32318" rIns="32318" bIns="32318">
            <a:spAutoFit/>
          </a:bodyPr>
          <a:lstStyle/>
          <a:p>
            <a:pPr marL="639762" lvl="1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Our phrase extraction model consistently outperforms the baseline </a:t>
            </a:r>
            <a:r>
              <a:rPr lang="en-US" dirty="0" err="1"/>
              <a:t>TextRank</a:t>
            </a:r>
            <a:r>
              <a:rPr lang="en-US" dirty="0"/>
              <a:t>, and can be taken as empirical justification for our assumption where important authors and phrases mutually influence each other</a:t>
            </a:r>
          </a:p>
          <a:p>
            <a:pPr marL="639762" lvl="1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Our extracted </a:t>
            </a:r>
            <a:r>
              <a:rPr lang="en-US" dirty="0" err="1"/>
              <a:t>keyphrases</a:t>
            </a:r>
            <a:r>
              <a:rPr lang="en-US" dirty="0"/>
              <a:t> work better than Shibata et al.’s work [2], and we conclude that because of the way we form phrase nodes in MGR, longer terms are compensated, and our </a:t>
            </a:r>
            <a:r>
              <a:rPr lang="en-US" dirty="0" err="1"/>
              <a:t>tf-iaf</a:t>
            </a:r>
            <a:r>
              <a:rPr lang="en-US" dirty="0"/>
              <a:t> concept has reduced the effects of large occurrences.</a:t>
            </a:r>
            <a:endParaRPr dirty="0"/>
          </a:p>
          <a:p>
            <a:pPr defTabSz="631825">
              <a:defRPr sz="2300">
                <a:latin typeface="Arial"/>
                <a:ea typeface="Arial"/>
                <a:cs typeface="Arial"/>
                <a:sym typeface="Arial"/>
              </a:defRPr>
            </a:pPr>
            <a:endParaRPr dirty="0">
              <a:latin typeface="+mn-lt"/>
              <a:ea typeface="+mn-ea"/>
              <a:cs typeface="+mn-cs"/>
              <a:sym typeface="Helvetica"/>
            </a:endParaRPr>
          </a:p>
          <a:p>
            <a:pPr marL="639762" lvl="1" indent="-322262" defTabSz="631825">
              <a:buSzPct val="100000"/>
              <a:buChar char="➢"/>
              <a:defRPr sz="23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Future Directions </a:t>
            </a:r>
            <a:endParaRPr dirty="0">
              <a:latin typeface="+mn-lt"/>
              <a:ea typeface="+mn-ea"/>
              <a:cs typeface="+mn-cs"/>
              <a:sym typeface="Helvetica"/>
            </a:endParaRP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/>
              <a:t>Pre-train the existing Word2Vec model with our data, so there is no need to use the </a:t>
            </a:r>
            <a:r>
              <a:rPr lang="en-US" dirty="0" err="1"/>
              <a:t>tf-idf</a:t>
            </a:r>
            <a:r>
              <a:rPr lang="en-US" dirty="0"/>
              <a:t> average for representativeness.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/>
              <a:t>Possible to apply to other disciplines like PubMed data, so utilize the domain experts to help us evaluate the performance.</a:t>
            </a:r>
            <a:endParaRPr dirty="0"/>
          </a:p>
        </p:txBody>
      </p:sp>
      <p:pic>
        <p:nvPicPr>
          <p:cNvPr id="50" name="C:\Users\Muthukumar C\Documents\RA\jcdl-2012\wing_logo_2012.jpg" descr="C:\Users\Muthukumar C\Documents\RA\jcdl-2012\wing_logo_2012.jp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7642845" y="649063"/>
            <a:ext cx="3577555" cy="143201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63" name="Group"/>
          <p:cNvGrpSpPr/>
          <p:nvPr/>
        </p:nvGrpSpPr>
        <p:grpSpPr>
          <a:xfrm>
            <a:off x="11129962" y="6760021"/>
            <a:ext cx="9666289" cy="636589"/>
            <a:chOff x="0" y="0"/>
            <a:chExt cx="9666288" cy="636588"/>
          </a:xfrm>
        </p:grpSpPr>
        <p:sp>
          <p:nvSpPr>
            <p:cNvPr id="61" name="Rectangle"/>
            <p:cNvSpPr/>
            <p:nvPr/>
          </p:nvSpPr>
          <p:spPr>
            <a:xfrm>
              <a:off x="0" y="0"/>
              <a:ext cx="9666288" cy="636588"/>
            </a:xfrm>
            <a:prstGeom prst="rect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3175" cap="flat">
              <a:solidFill>
                <a:srgbClr val="000000"/>
              </a:solidFill>
              <a:prstDash val="solid"/>
              <a:round/>
            </a:ln>
            <a:effectLst>
              <a:outerShdw blurRad="165100" dist="50800" dir="5400000" rotWithShape="0">
                <a:srgbClr val="262626"/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31825">
                <a:defRPr sz="34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62" name="Experiments"/>
            <p:cNvSpPr txBox="1"/>
            <p:nvPr/>
          </p:nvSpPr>
          <p:spPr>
            <a:xfrm>
              <a:off x="0" y="0"/>
              <a:ext cx="9666288" cy="588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318" tIns="32318" rIns="32318" bIns="32318" numCol="1" anchor="t">
              <a:spAutoFit/>
            </a:bodyPr>
            <a:lstStyle>
              <a:lvl1pPr marL="604837" indent="-604837" defTabSz="631825">
                <a:buSzPct val="100000"/>
                <a:buChar char="❖"/>
                <a:defRPr sz="3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dirty="0"/>
                <a:t>Experiments</a:t>
              </a:r>
              <a:r>
                <a:rPr lang="en-US" altLang="zh-SG" dirty="0"/>
                <a:t> &amp; Results</a:t>
              </a:r>
              <a:endParaRPr dirty="0"/>
            </a:p>
          </p:txBody>
        </p:sp>
      </p:grpSp>
      <p:pic>
        <p:nvPicPr>
          <p:cNvPr id="73" name="Image" descr="Image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4440985" y="5590085"/>
            <a:ext cx="800082" cy="800081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Rounded Rectangle"/>
          <p:cNvSpPr/>
          <p:nvPr/>
        </p:nvSpPr>
        <p:spPr>
          <a:xfrm>
            <a:off x="11177445" y="7640402"/>
            <a:ext cx="9685339" cy="14971149"/>
          </a:xfrm>
          <a:prstGeom prst="roundRect">
            <a:avLst>
              <a:gd name="adj" fmla="val 2060"/>
            </a:avLst>
          </a:prstGeom>
          <a:gradFill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 defTabSz="631825">
              <a:defRPr sz="1300"/>
            </a:pPr>
            <a:endParaRPr/>
          </a:p>
        </p:txBody>
      </p:sp>
      <p:sp>
        <p:nvSpPr>
          <p:cNvPr id="78" name="Official Scores…"/>
          <p:cNvSpPr txBox="1"/>
          <p:nvPr/>
        </p:nvSpPr>
        <p:spPr>
          <a:xfrm>
            <a:off x="11263789" y="7745747"/>
            <a:ext cx="9471752" cy="148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2318" tIns="32318" rIns="32318" bIns="32318">
            <a:spAutoFit/>
          </a:bodyPr>
          <a:lstStyle/>
          <a:p>
            <a:pPr marL="639762" lvl="1" indent="-322262" defTabSz="631825">
              <a:buSzPct val="100000"/>
              <a:buChar char="➢"/>
              <a:defRPr sz="2300" b="1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Quantitative: ACM Periodical Dataset</a:t>
            </a:r>
            <a:endParaRPr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Abstract as doc entry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Field of “software engineering” 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Baseline: replace Step 1 with standard </a:t>
            </a:r>
            <a:r>
              <a:rPr lang="en-US" dirty="0" err="1"/>
              <a:t>TextRank</a:t>
            </a:r>
            <a:r>
              <a:rPr lang="en-US" dirty="0"/>
              <a:t> [1] 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0FB6DC5-0E52-0D44-8B7F-B70E776090B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85345" y="16533593"/>
            <a:ext cx="6911363" cy="148391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01E160A-9AD3-704E-89BD-E0A357280B0C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27100"/>
          <a:stretch/>
        </p:blipFill>
        <p:spPr>
          <a:xfrm>
            <a:off x="1617816" y="28195110"/>
            <a:ext cx="6702042" cy="1398589"/>
          </a:xfrm>
          <a:prstGeom prst="rect">
            <a:avLst/>
          </a:prstGeom>
        </p:spPr>
      </p:pic>
      <p:sp>
        <p:nvSpPr>
          <p:cNvPr id="85" name="Official Scores…">
            <a:extLst>
              <a:ext uri="{FF2B5EF4-FFF2-40B4-BE49-F238E27FC236}">
                <a16:creationId xmlns:a16="http://schemas.microsoft.com/office/drawing/2014/main" id="{31E761FA-9881-B443-9D90-7BCF9E3694E9}"/>
              </a:ext>
            </a:extLst>
          </p:cNvPr>
          <p:cNvSpPr txBox="1"/>
          <p:nvPr/>
        </p:nvSpPr>
        <p:spPr>
          <a:xfrm>
            <a:off x="11272416" y="15970236"/>
            <a:ext cx="9471752" cy="148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2318" tIns="32318" rIns="32318" bIns="32318">
            <a:spAutoFit/>
          </a:bodyPr>
          <a:lstStyle/>
          <a:p>
            <a:pPr marL="639762" lvl="1" indent="-322262" defTabSz="631825">
              <a:buSzPct val="100000"/>
              <a:buChar char="➢"/>
              <a:defRPr sz="2300" b="1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Qualitative: SCI &amp; SSCI Dataset</a:t>
            </a:r>
            <a:endParaRPr dirty="0"/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Comparative study against Shibata et al. [2]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Field of “Gallium Nitride (</a:t>
            </a:r>
            <a:r>
              <a:rPr lang="en-US" dirty="0" err="1"/>
              <a:t>GaN</a:t>
            </a:r>
            <a:r>
              <a:rPr lang="en-US" dirty="0"/>
              <a:t>)” </a:t>
            </a:r>
          </a:p>
          <a:p>
            <a:pPr marL="955675" lvl="2" indent="-322262" defTabSz="631825">
              <a:buSzPct val="100000"/>
              <a:buChar char="➢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rPr lang="en-US" dirty="0"/>
              <a:t>Predicting trending phrases in 2000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20DACC-D9C7-0F46-973E-66E10927C9E6}"/>
              </a:ext>
            </a:extLst>
          </p:cNvPr>
          <p:cNvSpPr txBox="1"/>
          <p:nvPr/>
        </p:nvSpPr>
        <p:spPr>
          <a:xfrm>
            <a:off x="17560319" y="18263499"/>
            <a:ext cx="3445249" cy="4462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SG" sz="23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Baseline </a:t>
            </a:r>
            <a:r>
              <a:rPr lang="en-US" altLang="zh-SG" sz="2300" dirty="0">
                <a:latin typeface="Arial" panose="020B0604020202020204" pitchFamily="34" charset="0"/>
                <a:cs typeface="Arial" panose="020B0604020202020204" pitchFamily="34" charset="0"/>
              </a:rPr>
              <a:t>[2]</a:t>
            </a:r>
            <a:endParaRPr kumimoji="0" lang="zh-SG" alt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Times New Roman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7F965B0A-9DFB-3241-9C41-211AC0FB72CD}"/>
              </a:ext>
            </a:extLst>
          </p:cNvPr>
          <p:cNvSpPr txBox="1"/>
          <p:nvPr/>
        </p:nvSpPr>
        <p:spPr>
          <a:xfrm>
            <a:off x="17582907" y="20869758"/>
            <a:ext cx="3445249" cy="4462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SG" sz="23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Times New Roman"/>
              </a:rPr>
              <a:t>Our model</a:t>
            </a:r>
            <a:endParaRPr kumimoji="0" lang="zh-SG" alt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Times New Roman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7F885C1-BB76-3148-82B1-53CFEBB896D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46694" y="4860264"/>
            <a:ext cx="758874" cy="75887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0C6DBF9-ADA9-E746-B6DE-C888792BF02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825314" y="4887304"/>
            <a:ext cx="755571" cy="75557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13E9203-CAE9-1D4B-B630-099C0151EE1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25025" y="17971700"/>
            <a:ext cx="7954244" cy="372460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80A32776-104A-6E4A-ACB9-B492314C17C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965336" y="23259121"/>
            <a:ext cx="4353750" cy="323192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60B337F-70EA-8049-BE00-280E6908A4E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42509" y="23255971"/>
            <a:ext cx="4362861" cy="3222484"/>
          </a:xfrm>
          <a:prstGeom prst="rect">
            <a:avLst/>
          </a:prstGeom>
        </p:spPr>
      </p:pic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759F35CA-58FB-334B-BC69-472006DBDA0F}"/>
              </a:ext>
            </a:extLst>
          </p:cNvPr>
          <p:cNvCxnSpPr>
            <a:stCxn id="16" idx="3"/>
          </p:cNvCxnSpPr>
          <p:nvPr/>
        </p:nvCxnSpPr>
        <p:spPr>
          <a:xfrm flipV="1">
            <a:off x="5105370" y="24862420"/>
            <a:ext cx="716696" cy="4793"/>
          </a:xfrm>
          <a:prstGeom prst="straightConnector1">
            <a:avLst/>
          </a:prstGeom>
          <a:noFill/>
          <a:ln w="76200" cap="flat">
            <a:solidFill>
              <a:srgbClr val="0070C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88FC6A81-2074-9B4D-BD5C-6C78F56F6AA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876531" y="17485166"/>
            <a:ext cx="4830472" cy="2030994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id="{61BF8248-4B91-F14B-9C67-FB6C019103CC}"/>
              </a:ext>
            </a:extLst>
          </p:cNvPr>
          <p:cNvSpPr txBox="1"/>
          <p:nvPr/>
        </p:nvSpPr>
        <p:spPr>
          <a:xfrm>
            <a:off x="11126076" y="28704430"/>
            <a:ext cx="9683422" cy="12772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SG" sz="15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Times New Roman"/>
              </a:rPr>
              <a:t>References</a:t>
            </a:r>
            <a:r>
              <a:rPr kumimoji="0" lang="en-US" altLang="zh-SG" sz="1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Times New Roman"/>
              </a:rPr>
              <a:t>:</a:t>
            </a:r>
          </a:p>
          <a:p>
            <a:r>
              <a:rPr lang="en-US" altLang="zh-SG" sz="1500" dirty="0"/>
              <a:t>[1]: Rada </a:t>
            </a:r>
            <a:r>
              <a:rPr lang="en-US" altLang="zh-SG" sz="1500" dirty="0" err="1"/>
              <a:t>Mihalcea</a:t>
            </a:r>
            <a:r>
              <a:rPr lang="en-US" altLang="zh-SG" sz="1500" dirty="0"/>
              <a:t> and Paul </a:t>
            </a:r>
            <a:r>
              <a:rPr lang="en-US" altLang="zh-SG" sz="1500" dirty="0" err="1"/>
              <a:t>Tarau</a:t>
            </a:r>
            <a:r>
              <a:rPr lang="en-US" altLang="zh-SG" sz="1500" dirty="0"/>
              <a:t>. 2004. </a:t>
            </a:r>
            <a:r>
              <a:rPr lang="en-US" altLang="zh-SG" sz="1500" dirty="0" err="1"/>
              <a:t>TextRank</a:t>
            </a:r>
            <a:r>
              <a:rPr lang="en-US" altLang="zh-SG" sz="1500" dirty="0"/>
              <a:t>: Bringing Order into Texts. In Proc. of the 2004 Conference on Empirical Methods in Natural Language Processing (EMNLP 2004),</a:t>
            </a:r>
          </a:p>
          <a:p>
            <a:r>
              <a:rPr lang="en-US" altLang="zh-SG" sz="1600" dirty="0"/>
              <a:t>[2]: Naoki Shibata, </a:t>
            </a:r>
            <a:r>
              <a:rPr lang="en-US" altLang="zh-SG" sz="1600" dirty="0" err="1"/>
              <a:t>Yuya</a:t>
            </a:r>
            <a:r>
              <a:rPr lang="en-US" altLang="zh-SG" sz="1600" dirty="0"/>
              <a:t> Kajikawa, Yoshiyuki Takeda, and </a:t>
            </a:r>
            <a:r>
              <a:rPr lang="en-US" altLang="zh-SG" sz="1600" dirty="0" err="1"/>
              <a:t>Katsumori</a:t>
            </a:r>
            <a:r>
              <a:rPr lang="en-US" altLang="zh-SG" sz="1600" dirty="0"/>
              <a:t> Matsushima. 2008. Detecting Emerging Research Fronts Based on Topological Measures in Citation Networks of Scientific Publications. </a:t>
            </a:r>
            <a:r>
              <a:rPr lang="en-US" altLang="zh-SG" sz="1600" dirty="0" err="1"/>
              <a:t>Technovation</a:t>
            </a:r>
            <a:endParaRPr kumimoji="0" lang="zh-SG" altLang="en-US" sz="15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Times New Roman"/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D16FC187-FEA8-0340-B99B-63EF736B878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288331" y="19854316"/>
            <a:ext cx="6274698" cy="2595674"/>
          </a:xfrm>
          <a:prstGeom prst="rect">
            <a:avLst/>
          </a:prstGeom>
        </p:spPr>
      </p:pic>
      <p:graphicFrame>
        <p:nvGraphicFramePr>
          <p:cNvPr id="58" name="图表 57">
            <a:extLst>
              <a:ext uri="{FF2B5EF4-FFF2-40B4-BE49-F238E27FC236}">
                <a16:creationId xmlns:a16="http://schemas.microsoft.com/office/drawing/2014/main" id="{BBAB5009-DE4E-B145-A9BF-D4B6B2FC7B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7754734"/>
              </p:ext>
            </p:extLst>
          </p:nvPr>
        </p:nvGraphicFramePr>
        <p:xfrm>
          <a:off x="11725830" y="9249410"/>
          <a:ext cx="8724900" cy="31583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0"/>
          </a:graphicData>
        </a:graphic>
      </p:graphicFrame>
      <p:graphicFrame>
        <p:nvGraphicFramePr>
          <p:cNvPr id="59" name="图表 58">
            <a:extLst>
              <a:ext uri="{FF2B5EF4-FFF2-40B4-BE49-F238E27FC236}">
                <a16:creationId xmlns:a16="http://schemas.microsoft.com/office/drawing/2014/main" id="{04E9A32E-8C95-E04C-B014-6C2783F58B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4554941"/>
              </p:ext>
            </p:extLst>
          </p:nvPr>
        </p:nvGraphicFramePr>
        <p:xfrm>
          <a:off x="11725830" y="12422635"/>
          <a:ext cx="8750300" cy="3255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1"/>
          </a:graphicData>
        </a:graphic>
      </p:graphicFrame>
      <p:sp>
        <p:nvSpPr>
          <p:cNvPr id="66" name="https://github.com/animeshprasad/science_ie">
            <a:hlinkClick r:id="rId22"/>
            <a:extLst>
              <a:ext uri="{FF2B5EF4-FFF2-40B4-BE49-F238E27FC236}">
                <a16:creationId xmlns:a16="http://schemas.microsoft.com/office/drawing/2014/main" id="{A0063555-259D-5E45-9FA2-0BA0E7E7D6EE}"/>
              </a:ext>
            </a:extLst>
          </p:cNvPr>
          <p:cNvSpPr txBox="1"/>
          <p:nvPr/>
        </p:nvSpPr>
        <p:spPr>
          <a:xfrm>
            <a:off x="12692229" y="4972499"/>
            <a:ext cx="8043555" cy="496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2318" tIns="32318" rIns="32318" bIns="32318">
            <a:spAutoFit/>
          </a:bodyPr>
          <a:lstStyle/>
          <a:p>
            <a:pPr defTabSz="631825">
              <a:defRPr sz="28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dirty="0">
                <a:hlinkClick r:id="rId22"/>
              </a:rPr>
              <a:t>http://wing.comp.nus.edu.sg/?page_id=724</a:t>
            </a:r>
            <a:endParaRPr lang="en-US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lank Presentation">
  <a:themeElements>
    <a:clrScheme name="Blank 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Blank Presentation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Blank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nk Presentation">
  <a:themeElements>
    <a:clrScheme name="Blank 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Blank Presentation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Blank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3559</TotalTime>
  <Words>557</Words>
  <Application>Microsoft Macintosh PowerPoint</Application>
  <PresentationFormat>自定义</PresentationFormat>
  <Paragraphs>85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Helvetica</vt:lpstr>
      <vt:lpstr>Times New Roman</vt:lpstr>
      <vt:lpstr>Blank Presentation</vt:lpstr>
      <vt:lpstr>PowerPoint 演示文稿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Microsoft Office 用户</cp:lastModifiedBy>
  <cp:revision>39</cp:revision>
  <cp:lastPrinted>2018-08-05T08:25:45Z</cp:lastPrinted>
  <dcterms:modified xsi:type="dcterms:W3CDTF">2018-08-05T08:26:57Z</dcterms:modified>
</cp:coreProperties>
</file>